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9144000"/>
  <p:notesSz cx="9601200" cy="7315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5440265" y="0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6949924"/>
            <a:ext cx="4160937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Shape 62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Shape 73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2" type="sldNum"/>
          </p:nvPr>
        </p:nvSpPr>
        <p:spPr>
          <a:xfrm>
            <a:off x="5440265" y="6949924"/>
            <a:ext cx="4160936" cy="365276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50" spcFirstLastPara="1" rIns="96650" wrap="square" tIns="483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2971800" y="549275"/>
            <a:ext cx="3657600" cy="2743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1279327" y="3474963"/>
            <a:ext cx="7042547" cy="3291114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50" spcFirstLastPara="1" rIns="96650" wrap="square" tIns="48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ic Sans MS"/>
              <a:buNone/>
              <a:defRPr b="0" i="0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  <a:def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7756482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200"/>
              <a:t>welcome.</a:t>
            </a: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7" name="Shape 5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ic Sans MS"/>
              <a:buNone/>
              <a:defRPr b="0" i="0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None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  <a:def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ic Sans MS"/>
              <a:buNone/>
              <a:defRPr b="0" i="0" sz="1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7756482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200"/>
              <a:t>welcome.</a:t>
            </a: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hart" type="chart">
  <p:cSld name="CHAR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447800" y="3048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3" name="Shape 23"/>
          <p:cNvSpPr/>
          <p:nvPr>
            <p:ph idx="2" type="chart"/>
          </p:nvPr>
        </p:nvSpPr>
        <p:spPr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ic Sans MS"/>
              <a:buChar char="•"/>
              <a:defRPr b="0" i="0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Char char="–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•"/>
              <a:def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–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»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7756481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200"/>
              <a:t>welcome.</a:t>
            </a: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1447800" y="3048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ic Sans MS"/>
              <a:buChar char="•"/>
              <a:defRPr b="0" i="0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Char char="–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•"/>
              <a:def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–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»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7756482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200"/>
              <a:t>welcome.</a:t>
            </a: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1447800" y="3048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7756482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200"/>
              <a:t>welcome.</a:t>
            </a: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None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7756482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200"/>
              <a:t>welcome.</a:t>
            </a: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447800" y="3048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85800" y="20574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Char char="•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–"/>
              <a:def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»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648200" y="20574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Char char="•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–"/>
              <a:def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»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7756482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200"/>
              <a:t>welcome.</a:t>
            </a: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  <a:defRPr b="1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b="1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None/>
              <a:defRPr b="1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•"/>
              <a:def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–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–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»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None/>
              <a:defRPr b="1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b="1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None/>
              <a:defRPr b="1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None/>
              <a:defRPr b="1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•"/>
              <a:def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–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–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»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7756482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200"/>
              <a:t>welcome.</a:t>
            </a: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7756482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200"/>
              <a:t>welcome.</a:t>
            </a: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ic Sans MS"/>
              <a:buChar char="•"/>
              <a:defRPr b="0" i="0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Char char="–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•"/>
              <a:def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–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»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omic Sans MS"/>
              <a:buNone/>
              <a:defRPr b="0" i="0" sz="1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mic Sans MS"/>
              <a:buNone/>
              <a:defRPr b="0" i="0" sz="9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7756482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200"/>
              <a:t>welcome.</a:t>
            </a:r>
            <a:fld id="{00000000-1234-1234-1234-123412341234}" type="slidenum">
              <a:rPr lang="en-US" sz="1200"/>
              <a:t>‹#›</a:t>
            </a:fld>
            <a:endParaRPr sz="120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1B1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1447800" y="3048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85800" y="20574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mic Sans MS"/>
              <a:buChar char="•"/>
              <a:defRPr b="0" i="0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c Sans MS"/>
              <a:buChar char="–"/>
              <a:defRPr b="0" i="0" sz="2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•"/>
              <a:defRPr b="0" i="0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–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»"/>
              <a:defRPr b="0" i="0" sz="2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7756482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sz="1200"/>
              <a:t>welcome.</a:t>
            </a:r>
            <a:fld id="{00000000-1234-1234-1234-123412341234}" type="slidenum">
              <a:rPr lang="en-US" sz="1200"/>
              <a:t>‹#›</a:t>
            </a:fld>
            <a:endParaRPr sz="1200"/>
          </a:p>
        </p:txBody>
      </p:sp>
      <p:pic>
        <p:nvPicPr>
          <p:cNvPr descr="board" id="13" name="Shape 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304800"/>
            <a:ext cx="1143000" cy="11350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3891908" y="6611938"/>
            <a:ext cx="125241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February 8,  2017</a:t>
            </a:r>
            <a:endParaRPr b="0" i="0" sz="1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" name="Shape 15"/>
          <p:cNvSpPr txBox="1"/>
          <p:nvPr/>
        </p:nvSpPr>
        <p:spPr>
          <a:xfrm>
            <a:off x="1061884" y="6552787"/>
            <a:ext cx="15196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Albert R. Meyer, 2017 </a:t>
            </a:r>
            <a:endParaRPr b="0" i="0" sz="1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500090"/>
            <a:ext cx="1016000" cy="35790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spd="slow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mailto:6042-instructor@mit.edu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s://stellar.mit.edu/S/course/6/sp14/6.042/" TargetMode="External"/><Relationship Id="rId5" Type="http://schemas.openxmlformats.org/officeDocument/2006/relationships/hyperlink" Target="https://stellar.mit.edu/S/course/6/sp14/6.042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2" type="sldNum"/>
          </p:nvPr>
        </p:nvSpPr>
        <p:spPr>
          <a:xfrm>
            <a:off x="7934265" y="6553200"/>
            <a:ext cx="12097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6" name="Shape 66"/>
          <p:cNvSpPr txBox="1"/>
          <p:nvPr>
            <p:ph type="ctrTitle"/>
          </p:nvPr>
        </p:nvSpPr>
        <p:spPr>
          <a:xfrm>
            <a:off x="1143000" y="304800"/>
            <a:ext cx="8001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Mathematics for Computer Science</a:t>
            </a:r>
            <a:br>
              <a:rPr b="1" i="1" lang="en-US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i="0" lang="en-US" sz="3200" u="none" cap="none" strike="noStrike">
                <a:solidFill>
                  <a:srgbClr val="137117"/>
                </a:solidFill>
                <a:latin typeface="Comic Sans MS"/>
                <a:ea typeface="Comic Sans MS"/>
                <a:cs typeface="Comic Sans MS"/>
                <a:sym typeface="Comic Sans MS"/>
              </a:rPr>
              <a:t>6.042J/18.062J    Spring 201</a:t>
            </a:r>
            <a:r>
              <a:rPr lang="en-US" sz="3200">
                <a:solidFill>
                  <a:srgbClr val="137117"/>
                </a:solidFill>
              </a:rPr>
              <a:t>8</a:t>
            </a:r>
            <a:endParaRPr b="1" i="0" sz="2800" u="none" cap="none" strike="noStrike">
              <a:solidFill>
                <a:srgbClr val="00838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177801" y="1754179"/>
            <a:ext cx="8839199" cy="3541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D05A7"/>
              </a:buClr>
              <a:buSzPts val="6000"/>
              <a:buFont typeface="Comic Sans MS"/>
              <a:buNone/>
            </a:pPr>
            <a:r>
              <a:rPr b="0" i="0" lang="en-US" sz="6000" u="none" cap="none" strike="noStrike">
                <a:solidFill>
                  <a:srgbClr val="0D05A7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WELCOME!....</a:t>
            </a:r>
            <a:endParaRPr b="1" i="0" sz="6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mic Sans MS"/>
              <a:buNone/>
            </a:pPr>
            <a:r>
              <a:rPr b="1" lang="en-US" sz="6000"/>
              <a:t>Dr. Zachary Abel</a:t>
            </a:r>
            <a:endParaRPr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mic Sans MS"/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321050"/>
            <a:ext cx="9144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321050"/>
            <a:ext cx="9144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Zachary Abel]" id="70" name="Shape 70" title="Zachary Abel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025" y="4090475"/>
            <a:ext cx="2060500" cy="24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2" type="sldNum"/>
          </p:nvPr>
        </p:nvSpPr>
        <p:spPr>
          <a:xfrm>
            <a:off x="7840339" y="6553200"/>
            <a:ext cx="13036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" name="Shape 152"/>
          <p:cNvSpPr txBox="1"/>
          <p:nvPr>
            <p:ph type="ctrTitle"/>
          </p:nvPr>
        </p:nvSpPr>
        <p:spPr>
          <a:xfrm>
            <a:off x="1311275" y="938214"/>
            <a:ext cx="7441334" cy="1129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CB21DD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Active learning in Teams</a:t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228600" y="1866900"/>
            <a:ext cx="86360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MWF 1.5 hour sessions:</a:t>
            </a:r>
            <a:endParaRPr sz="4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6858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Teams of same 6—8 students with Team Coach.</a:t>
            </a:r>
            <a:endParaRPr/>
          </a:p>
          <a:p>
            <a:pPr indent="-6858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b="0" i="0" lang="en-US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learning through problems &amp; discussion</a:t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1447800" y="3048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the Class Works</a:t>
            </a:r>
            <a:endParaRPr b="1" sz="4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447800" y="3048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the Class Works</a:t>
            </a:r>
            <a:endParaRPr b="1" i="0" sz="44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31237" y="1773765"/>
            <a:ext cx="8961963" cy="3255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B21DD"/>
              </a:buClr>
              <a:buSzPts val="4000"/>
              <a:buFont typeface="Comic Sans MS"/>
              <a:buChar char="•"/>
            </a:pPr>
            <a:r>
              <a:rPr b="0" i="0" lang="en-US" sz="4000" u="none" cap="none" strike="noStrike">
                <a:solidFill>
                  <a:srgbClr val="CB21DD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required attendance</a:t>
            </a:r>
            <a:endParaRPr/>
          </a:p>
          <a:p>
            <a:pPr indent="-342900" lvl="0" marL="342900" marR="0" rtl="0" algn="l">
              <a:spcBef>
                <a:spcPts val="800"/>
              </a:spcBef>
              <a:spcAft>
                <a:spcPts val="0"/>
              </a:spcAft>
              <a:buClr>
                <a:srgbClr val="0000FF"/>
              </a:buClr>
              <a:buSzPts val="4000"/>
              <a:buFont typeface="Comic Sans MS"/>
              <a:buChar char="•"/>
            </a:pPr>
            <a:r>
              <a:rPr b="0" i="0" lang="en-US" sz="4000" u="none" cap="none" strike="noStrike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videos, online</a:t>
            </a:r>
            <a:r>
              <a:rPr b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-US" sz="4000" u="none" cap="none" strike="noStrike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problems</a:t>
            </a:r>
            <a:r>
              <a:rPr b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most days</a:t>
            </a:r>
            <a:endParaRPr/>
          </a:p>
          <a:p>
            <a:pPr indent="-342900" lvl="0" marL="342900" marR="0" rtl="0" algn="l">
              <a:spcBef>
                <a:spcPts val="800"/>
              </a:spcBef>
              <a:spcAft>
                <a:spcPts val="0"/>
              </a:spcAft>
              <a:buClr>
                <a:srgbClr val="CB21DD"/>
              </a:buClr>
              <a:buSzPts val="4000"/>
              <a:buFont typeface="Comic Sans MS"/>
              <a:buChar char="•"/>
            </a:pPr>
            <a:r>
              <a:rPr b="0" i="0" lang="en-US" sz="4000" u="none" cap="none" strike="noStrike">
                <a:solidFill>
                  <a:srgbClr val="CB21DD"/>
                </a:solidFill>
                <a:latin typeface="Comic Sans MS"/>
                <a:ea typeface="Comic Sans MS"/>
                <a:cs typeface="Comic Sans MS"/>
                <a:sym typeface="Comic Sans MS"/>
              </a:rPr>
              <a:t>four</a:t>
            </a:r>
            <a:r>
              <a:rPr b="0" i="0" lang="en-US" sz="4000" u="none" cap="none" strike="noStrike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-US" sz="4000" u="none" cap="none" strike="noStrike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90 min. evening</a:t>
            </a:r>
            <a:r>
              <a:rPr b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-US" sz="4000" u="none" cap="none" strike="noStrike">
                <a:solidFill>
                  <a:srgbClr val="B61CC7"/>
                </a:solidFill>
                <a:latin typeface="Comic Sans MS"/>
                <a:ea typeface="Comic Sans MS"/>
                <a:cs typeface="Comic Sans MS"/>
                <a:sym typeface="Comic Sans MS"/>
              </a:rPr>
              <a:t>midterms</a:t>
            </a:r>
            <a:endParaRPr b="0" i="0" sz="4000" u="none" cap="none" strike="noStrike">
              <a:solidFill>
                <a:srgbClr val="B61CC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spcBef>
                <a:spcPts val="800"/>
              </a:spcBef>
              <a:spcAft>
                <a:spcPts val="0"/>
              </a:spcAft>
              <a:buClr>
                <a:srgbClr val="0000E5"/>
              </a:buClr>
              <a:buSzPts val="4000"/>
              <a:buFont typeface="Comic Sans MS"/>
              <a:buChar char="•"/>
            </a:pPr>
            <a:r>
              <a:rPr b="0" i="0" lang="en-US" sz="4000" u="none" cap="none" strike="noStrike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psets: weekly (not midterm weeks) </a:t>
            </a:r>
            <a:endParaRPr b="0" i="0" sz="4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7864985" y="6553200"/>
            <a:ext cx="12790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2" type="sldNum"/>
          </p:nvPr>
        </p:nvSpPr>
        <p:spPr>
          <a:xfrm>
            <a:off x="8162242" y="6578600"/>
            <a:ext cx="9817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143401" y="1433073"/>
            <a:ext cx="8907464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440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good</a:t>
            </a: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about teams: 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 efficient way to learn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 (for many students)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like professional organizations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learn to communicate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cope with diversity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	</a:t>
            </a:r>
            <a:r>
              <a:rPr lang="en-US" sz="4400">
                <a:solidFill>
                  <a:srgbClr val="077F15"/>
                </a:solidFill>
                <a:latin typeface="Comic Sans MS"/>
                <a:ea typeface="Comic Sans MS"/>
                <a:cs typeface="Comic Sans MS"/>
                <a:sym typeface="Comic Sans MS"/>
              </a:rPr>
              <a:t>…</a:t>
            </a:r>
            <a:r>
              <a:rPr lang="en-US" sz="4400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USUALLY</a:t>
            </a:r>
            <a:endParaRPr sz="4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1447800" y="304798"/>
            <a:ext cx="5904037" cy="1197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Teamwork</a:t>
            </a:r>
            <a:endParaRPr b="1" i="0" sz="40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257314" y="1348800"/>
            <a:ext cx="8648521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44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bad</a:t>
            </a: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about teams: 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must be there 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unremitting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and sometimes:</a:t>
            </a:r>
            <a:endParaRPr sz="4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571500" lvl="1" marL="10287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▪"/>
            </a:pP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very strong are slowed down</a:t>
            </a:r>
            <a:endParaRPr/>
          </a:p>
          <a:p>
            <a:pPr indent="-571500" lvl="1" marL="10287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▪"/>
            </a:pP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very weak left behind</a:t>
            </a:r>
            <a:endParaRPr/>
          </a:p>
          <a:p>
            <a:pPr indent="-571500" lvl="1" marL="10287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 Symbols"/>
              <a:buChar char="▪"/>
            </a:pP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deal with unpleasant people</a:t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4695519" y="1950323"/>
            <a:ext cx="29318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CB21DD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prepared!</a:t>
            </a:r>
            <a:endParaRPr/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1447800" y="304798"/>
            <a:ext cx="5904037" cy="1197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Teamwork</a:t>
            </a:r>
            <a:endParaRPr b="1" i="0" sz="40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8162242" y="6578600"/>
            <a:ext cx="9817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1447800" y="304798"/>
            <a:ext cx="5904037" cy="1197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Teamwork</a:t>
            </a:r>
            <a:endParaRPr b="1" i="0" sz="40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190501" y="1447800"/>
            <a:ext cx="8788400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Your </a:t>
            </a:r>
            <a:r>
              <a:rPr lang="en-US" sz="6000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coach</a:t>
            </a:r>
            <a:r>
              <a:rPr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will be working to bring out the </a:t>
            </a:r>
            <a:r>
              <a:rPr lang="en-US" sz="6000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good</a:t>
            </a:r>
            <a:r>
              <a:rPr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control the </a:t>
            </a:r>
            <a:r>
              <a:rPr lang="en-US" sz="6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 --TAs &amp; instructor too</a:t>
            </a:r>
            <a:endParaRPr/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8162242" y="6578600"/>
            <a:ext cx="9817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447800" y="304798"/>
            <a:ext cx="5904037" cy="1197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Teamwork</a:t>
            </a:r>
            <a:endParaRPr b="1" i="0" sz="40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545745" y="1282700"/>
            <a:ext cx="8055685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approach 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CB21DD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controversial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¼ love it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¼ hate it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½ neutral</a:t>
            </a:r>
            <a:r>
              <a:rPr lang="en-US" sz="7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7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8162242" y="6578600"/>
            <a:ext cx="9817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447800" y="304798"/>
            <a:ext cx="5904037" cy="11971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Teamwork</a:t>
            </a:r>
            <a:endParaRPr b="1" i="0" sz="40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545745" y="1282700"/>
            <a:ext cx="8055685" cy="544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</a:t>
            </a:r>
            <a:r>
              <a:rPr lang="en-US" sz="7200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F18</a:t>
            </a:r>
            <a:r>
              <a:rPr lang="en-US" sz="7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6.042 will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 taught in usual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lecture/recitation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style</a:t>
            </a:r>
            <a:r>
              <a:rPr lang="en-US" sz="7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7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8162242" y="6578600"/>
            <a:ext cx="9817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7840339" y="6553200"/>
            <a:ext cx="13036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0" name="Shape 210"/>
          <p:cNvSpPr txBox="1"/>
          <p:nvPr>
            <p:ph type="ctrTitle"/>
          </p:nvPr>
        </p:nvSpPr>
        <p:spPr>
          <a:xfrm>
            <a:off x="1227138" y="393700"/>
            <a:ext cx="7751762" cy="881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Register</a:t>
            </a:r>
            <a:r>
              <a:rPr b="1" i="0" lang="en-US" sz="5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 on MITx</a:t>
            </a:r>
            <a:endParaRPr b="1" i="0" sz="54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321050"/>
            <a:ext cx="9144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321050"/>
            <a:ext cx="9144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4251325" y="2457450"/>
            <a:ext cx="184150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304800" y="1727201"/>
            <a:ext cx="855979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Register</a:t>
            </a:r>
            <a:r>
              <a:rPr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for </a:t>
            </a:r>
            <a:r>
              <a:rPr lang="en-US" sz="5400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assignment</a:t>
            </a:r>
            <a:r>
              <a:rPr lang="en-US" sz="5400">
                <a:solidFill>
                  <a:srgbClr val="B61CC7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</a:t>
            </a:r>
            <a:r>
              <a:rPr lang="en-US" sz="5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B61CC7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Friday midnight</a:t>
            </a:r>
            <a:endParaRPr sz="5400">
              <a:solidFill>
                <a:srgbClr val="B61CC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MITx link on Stellar</a:t>
            </a:r>
            <a:endParaRPr sz="54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2" type="sldNum"/>
          </p:nvPr>
        </p:nvSpPr>
        <p:spPr>
          <a:xfrm>
            <a:off x="7934265" y="6553200"/>
            <a:ext cx="12097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177801" y="1754179"/>
            <a:ext cx="8839199" cy="3541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D05A7"/>
              </a:buClr>
              <a:buSzPts val="6000"/>
              <a:buFont typeface="Comic Sans MS"/>
              <a:buNone/>
            </a:pPr>
            <a:r>
              <a:rPr b="0" i="0" lang="en-US" sz="6000" u="none" cap="none" strike="noStrike">
                <a:solidFill>
                  <a:srgbClr val="0D05A7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WELCOME!....</a:t>
            </a:r>
            <a:endParaRPr b="1" i="0" sz="6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mic Sans MS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Prof. Albert R Meyer</a:t>
            </a:r>
            <a:endParaRPr b="1" i="0" sz="6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mic Sans MS"/>
              <a:buNone/>
            </a:pPr>
            <a:r>
              <a:t/>
            </a:r>
            <a:endParaRPr b="1" sz="3000"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mic Sans MS"/>
              <a:buNone/>
            </a:pPr>
            <a:r>
              <a:t/>
            </a:r>
            <a:endParaRPr b="1" sz="3000"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mic Sans MS"/>
              <a:buNone/>
            </a:pPr>
            <a:r>
              <a:t/>
            </a:r>
            <a:endParaRPr b="1" sz="3000"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mic Sans MS"/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321050"/>
            <a:ext cx="9144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321050"/>
            <a:ext cx="9144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titled.pdf" id="80" name="Shape 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8875" y="4329616"/>
            <a:ext cx="2600515" cy="185334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1143000" y="304800"/>
            <a:ext cx="8001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Mathematics for Computer Science</a:t>
            </a:r>
            <a:br>
              <a:rPr b="1" i="1" lang="en-US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b="1" i="0" lang="en-US" sz="3200" u="none" cap="none" strike="noStrike">
                <a:solidFill>
                  <a:srgbClr val="137117"/>
                </a:solidFill>
                <a:latin typeface="Comic Sans MS"/>
                <a:ea typeface="Comic Sans MS"/>
                <a:cs typeface="Comic Sans MS"/>
                <a:sym typeface="Comic Sans MS"/>
              </a:rPr>
              <a:t>6.042J/18.062J    Spring 201</a:t>
            </a:r>
            <a:r>
              <a:rPr b="1" lang="en-US" sz="3200">
                <a:solidFill>
                  <a:srgbClr val="137117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endParaRPr b="1" i="0" sz="2800" u="none" cap="none" strike="noStrike">
              <a:solidFill>
                <a:srgbClr val="00838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meyer152752_200x205.jpg" id="82" name="Shape 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475" y="4332049"/>
            <a:ext cx="1803400" cy="184848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2263800" y="4037150"/>
            <a:ext cx="46164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mic Sans MS"/>
                <a:ea typeface="Comic Sans MS"/>
                <a:cs typeface="Comic Sans MS"/>
                <a:sym typeface="Comic Sans MS"/>
              </a:rPr>
              <a:t>Former 6.042 instructor, current part-time instructor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4" name="Shape 84"/>
          <p:cNvSpPr txBox="1"/>
          <p:nvPr/>
        </p:nvSpPr>
        <p:spPr>
          <a:xfrm>
            <a:off x="2263800" y="5169850"/>
            <a:ext cx="46164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mic Sans MS"/>
                <a:ea typeface="Comic Sans MS"/>
                <a:cs typeface="Comic Sans MS"/>
                <a:sym typeface="Comic Sans MS"/>
              </a:rPr>
              <a:t>Creator of much of 6.042’s course material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2" type="sldNum"/>
          </p:nvPr>
        </p:nvSpPr>
        <p:spPr>
          <a:xfrm>
            <a:off x="7909618" y="6553200"/>
            <a:ext cx="12343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1447800" y="3048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6.042 Quick Summary</a:t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376237" y="1457325"/>
            <a:ext cx="8474859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5760" lvl="0" marL="36576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mic Sans MS"/>
              <a:buAutoNum type="arabicPeriod"/>
            </a:pPr>
            <a:r>
              <a:rPr b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Fundamental Concepts of</a:t>
            </a:r>
            <a:r>
              <a:rPr b="0" i="0" lang="en-US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Discrete Mathematics (</a:t>
            </a:r>
            <a:r>
              <a:rPr b="0" i="1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sets, relations</a:t>
            </a:r>
            <a:r>
              <a:rPr b="0" i="1" lang="en-US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b="0" i="1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proof methods,…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mic Sans MS"/>
              <a:buAutoNum type="arabicPeriod"/>
            </a:pPr>
            <a:r>
              <a:rPr b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Discrete</a:t>
            </a:r>
            <a:r>
              <a:rPr b="0" i="0" lang="en-US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Mathematical Structures (</a:t>
            </a:r>
            <a:r>
              <a:rPr b="0" i="1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numbers, graphs,</a:t>
            </a:r>
            <a:r>
              <a:rPr b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1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trees</a:t>
            </a:r>
            <a:r>
              <a:rPr b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1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counting…</a:t>
            </a:r>
            <a:r>
              <a:rPr b="0" i="0" lang="en-US" sz="40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mic Sans MS"/>
              <a:buAutoNum type="arabicPeriod"/>
            </a:pPr>
            <a:r>
              <a:rPr b="0" i="0" lang="en-US" sz="4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Discrete Probability Theory</a:t>
            </a:r>
            <a:r>
              <a:rPr b="0" i="0" lang="en-US" sz="3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172596" y="1295400"/>
            <a:ext cx="8801984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you have 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been on a school </a:t>
            </a:r>
            <a:r>
              <a:rPr b="0" i="0" lang="en-US" sz="4400" u="none" cap="none" strike="noStrike">
                <a:solidFill>
                  <a:srgbClr val="B61CC7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Math Team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done Math </a:t>
            </a:r>
            <a:r>
              <a:rPr b="0" i="0" lang="en-US" sz="4400" u="none" cap="none" strike="noStrike">
                <a:solidFill>
                  <a:srgbClr val="B61CC7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competitions</a:t>
            </a: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(like </a:t>
            </a:r>
            <a:r>
              <a:rPr b="0" i="0" lang="en-US" sz="4400" u="none" cap="none" strike="noStrike">
                <a:solidFill>
                  <a:srgbClr val="B61CC7"/>
                </a:solidFill>
                <a:latin typeface="Comic Sans MS"/>
                <a:ea typeface="Comic Sans MS"/>
                <a:cs typeface="Comic Sans MS"/>
                <a:sym typeface="Comic Sans MS"/>
              </a:rPr>
              <a:t>Olympiad</a:t>
            </a: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en-US" sz="4400" u="none" cap="none" strike="noStrike">
                <a:solidFill>
                  <a:srgbClr val="B61CC7"/>
                </a:solidFill>
                <a:latin typeface="Comic Sans MS"/>
                <a:ea typeface="Comic Sans MS"/>
                <a:cs typeface="Comic Sans MS"/>
                <a:sym typeface="Comic Sans MS"/>
              </a:rPr>
              <a:t>Putnam</a:t>
            </a: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MAA)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taken one or more of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</a:t>
            </a:r>
            <a:r>
              <a:rPr b="0" i="0" lang="en-US" sz="4400" u="none" cap="none" strike="noStrike">
                <a:solidFill>
                  <a:srgbClr val="B61CC7"/>
                </a:solidFill>
                <a:latin typeface="Comic Sans MS"/>
                <a:ea typeface="Comic Sans MS"/>
                <a:cs typeface="Comic Sans MS"/>
                <a:sym typeface="Comic Sans MS"/>
              </a:rPr>
              <a:t>6.006</a:t>
            </a: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b="0" i="0" lang="en-US" sz="4400" u="none" cap="none" strike="noStrike">
                <a:solidFill>
                  <a:srgbClr val="B61CC7"/>
                </a:solidFill>
                <a:latin typeface="Comic Sans MS"/>
                <a:ea typeface="Comic Sans MS"/>
                <a:cs typeface="Comic Sans MS"/>
                <a:sym typeface="Comic Sans MS"/>
              </a:rPr>
              <a:t>18.100</a:t>
            </a: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18.06, 18.200,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or a more </a:t>
            </a:r>
            <a:r>
              <a:rPr b="0" i="0" lang="en-US" sz="4400" u="none" cap="none" strike="noStrike">
                <a:solidFill>
                  <a:srgbClr val="B61CC7"/>
                </a:solidFill>
                <a:latin typeface="Comic Sans MS"/>
                <a:ea typeface="Comic Sans MS"/>
                <a:cs typeface="Comic Sans MS"/>
                <a:sym typeface="Comic Sans MS"/>
              </a:rPr>
              <a:t>advanced subject</a:t>
            </a:r>
            <a:endParaRPr/>
          </a:p>
        </p:txBody>
      </p:sp>
      <p:sp>
        <p:nvSpPr>
          <p:cNvPr id="98" name="Shape 98"/>
          <p:cNvSpPr/>
          <p:nvPr/>
        </p:nvSpPr>
        <p:spPr>
          <a:xfrm rot="-2181698">
            <a:off x="-296863" y="2788711"/>
            <a:ext cx="9740900" cy="1015663"/>
          </a:xfrm>
          <a:prstGeom prst="rect">
            <a:avLst/>
          </a:prstGeom>
          <a:solidFill>
            <a:srgbClr val="B1B1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6.042 may not be for you</a:t>
            </a:r>
            <a:endParaRPr b="0" i="0" sz="6000" u="none" cap="none" strike="noStrik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7756481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" name="Shape 100"/>
          <p:cNvSpPr txBox="1"/>
          <p:nvPr>
            <p:ph type="title"/>
          </p:nvPr>
        </p:nvSpPr>
        <p:spPr>
          <a:xfrm>
            <a:off x="1447800" y="3048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Strong Math Experience</a:t>
            </a:r>
            <a:r>
              <a:rPr b="1" i="0" lang="en-US" sz="5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b="1" i="0" sz="54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2" type="sldNum"/>
          </p:nvPr>
        </p:nvSpPr>
        <p:spPr>
          <a:xfrm>
            <a:off x="7756481" y="6553200"/>
            <a:ext cx="13875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04648" y="2294503"/>
            <a:ext cx="8924288" cy="243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0" i="0" lang="en-US" sz="5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Discuss </a:t>
            </a:r>
            <a:r>
              <a:rPr b="0" i="0" lang="en-US" sz="54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6.042 alternatives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with the Instructor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 6042-instructors@mit.edu</a:t>
            </a:r>
            <a:endParaRPr sz="4400">
              <a:solidFill>
                <a:srgbClr val="0000E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447800" y="30480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Strong Math Experience</a:t>
            </a:r>
            <a:r>
              <a:rPr b="1" i="0" lang="en-US" sz="5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b="1" i="0" sz="5400" u="none" cap="none" strike="noStrike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2" type="sldNum"/>
          </p:nvPr>
        </p:nvSpPr>
        <p:spPr>
          <a:xfrm>
            <a:off x="7909619" y="6553200"/>
            <a:ext cx="12343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2436813" y="304800"/>
            <a:ext cx="4270375" cy="11287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Vocabulary</a:t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293688" y="1906588"/>
            <a:ext cx="8591550" cy="280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D05A7"/>
              </a:buClr>
              <a:buSzPts val="4400"/>
              <a:buFont typeface="Comic Sans MS"/>
              <a:buNone/>
            </a:pPr>
            <a:r>
              <a:rPr b="0" i="0" lang="en-US" sz="4400" u="none" cap="none" strike="noStrike">
                <a:solidFill>
                  <a:srgbClr val="0D05A7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Quickie: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mic Sans MS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does “discrete” mean?</a:t>
            </a:r>
            <a:endParaRPr/>
          </a:p>
          <a:p>
            <a:pPr indent="-342900" lvl="0" marL="34290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mic Sans MS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( </a:t>
            </a:r>
            <a:r>
              <a:rPr b="1" i="0" lang="en-US" sz="4800" u="none" cap="none" strike="noStrik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b="0" i="0" lang="en-US" sz="4800" u="none" cap="none" strike="noStrik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</a:t>
            </a:r>
            <a:r>
              <a:rPr b="0" i="0" lang="en-US" sz="4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“discreet”)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2" type="sldNum"/>
          </p:nvPr>
        </p:nvSpPr>
        <p:spPr>
          <a:xfrm>
            <a:off x="7909619" y="6553200"/>
            <a:ext cx="12343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321050"/>
            <a:ext cx="9144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321050"/>
            <a:ext cx="9144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4251325" y="2457450"/>
            <a:ext cx="184150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Shape 125"/>
          <p:cNvSpPr txBox="1"/>
          <p:nvPr>
            <p:ph type="ctrTitle"/>
          </p:nvPr>
        </p:nvSpPr>
        <p:spPr>
          <a:xfrm>
            <a:off x="1984375" y="277813"/>
            <a:ext cx="5445125" cy="1106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Stellar Web site</a:t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203200" y="1168400"/>
            <a:ext cx="88265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6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notes, handouts</a:t>
            </a:r>
            <a:endParaRPr/>
          </a:p>
          <a:p>
            <a:pPr indent="-857250" lvl="0" marL="8572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class calendar</a:t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857250" lvl="0" marL="8572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course organization</a:t>
            </a:r>
            <a:endParaRPr/>
          </a:p>
          <a:p>
            <a:pPr indent="-857250" lvl="0" marL="8572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•"/>
            </a:pPr>
            <a:r>
              <a:rPr lang="en-US" sz="6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problem submission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hlink"/>
              </a:solidFill>
              <a:latin typeface="Courier New"/>
              <a:ea typeface="Courier New"/>
              <a:cs typeface="Courier New"/>
              <a:sym typeface="Courier New"/>
              <a:hlinkClick r:id="rId4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5"/>
              </a:rPr>
              <a:t>https://stellar.mit.edu/S/course/6/sp17/6.042/</a:t>
            </a:r>
            <a:endParaRPr sz="2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139172" y="2128828"/>
            <a:ext cx="886883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Readings &amp; online problems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class </a:t>
            </a:r>
            <a:r>
              <a:rPr lang="en-US" sz="54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calendar on</a:t>
            </a:r>
            <a:r>
              <a:rPr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54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Stellar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B61CC7"/>
                </a:solidFill>
                <a:latin typeface="Comic Sans MS"/>
                <a:ea typeface="Comic Sans MS"/>
                <a:cs typeface="Comic Sans MS"/>
                <a:sym typeface="Comic Sans MS"/>
              </a:rPr>
              <a:t>due</a:t>
            </a:r>
            <a:r>
              <a:rPr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5400">
                <a:solidFill>
                  <a:srgbClr val="077F15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starting Friday</a:t>
            </a:r>
            <a:endParaRPr sz="540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7909619" y="6553200"/>
            <a:ext cx="123438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" name="Shape 134"/>
          <p:cNvSpPr txBox="1"/>
          <p:nvPr>
            <p:ph type="ctrTitle"/>
          </p:nvPr>
        </p:nvSpPr>
        <p:spPr>
          <a:xfrm>
            <a:off x="1516063" y="319088"/>
            <a:ext cx="6484937" cy="1123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Reading Assignment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7907765" y="6553200"/>
            <a:ext cx="12362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welcome.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Shape 141"/>
          <p:cNvSpPr txBox="1"/>
          <p:nvPr>
            <p:ph type="ctrTitle"/>
          </p:nvPr>
        </p:nvSpPr>
        <p:spPr>
          <a:xfrm>
            <a:off x="1227138" y="393700"/>
            <a:ext cx="7751762" cy="881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MITx site:</a:t>
            </a:r>
            <a:r>
              <a:rPr b="1" i="0" lang="en-US" sz="5400" u="none" cap="none" strike="noStrike">
                <a:solidFill>
                  <a:srgbClr val="0000F0"/>
                </a:solidFill>
                <a:latin typeface="Comic Sans MS"/>
                <a:ea typeface="Comic Sans MS"/>
                <a:cs typeface="Comic Sans MS"/>
                <a:sym typeface="Comic Sans MS"/>
              </a:rPr>
              <a:t> 6.042r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321050"/>
            <a:ext cx="9144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321050"/>
            <a:ext cx="9144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4251325" y="2457450"/>
            <a:ext cx="184150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04800" y="1358901"/>
            <a:ext cx="8559799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77F15"/>
                </a:solidFill>
                <a:latin typeface="Comic Sans MS"/>
                <a:ea typeface="Comic Sans MS"/>
                <a:cs typeface="Comic Sans MS"/>
                <a:sym typeface="Comic Sans MS"/>
              </a:rPr>
              <a:t>Register </a:t>
            </a:r>
            <a:r>
              <a:rPr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session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assignment by</a:t>
            </a:r>
            <a:r>
              <a:rPr lang="en-US" sz="5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Friday midnight</a:t>
            </a:r>
            <a:endParaRPr sz="54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(find link on Stellar)</a:t>
            </a:r>
            <a:endParaRPr sz="54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site has </a:t>
            </a:r>
            <a:r>
              <a:rPr lang="en-US" sz="5400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videos, slides,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00E5"/>
                </a:solidFill>
                <a:latin typeface="Comic Sans MS"/>
                <a:ea typeface="Comic Sans MS"/>
                <a:cs typeface="Comic Sans MS"/>
                <a:sym typeface="Comic Sans MS"/>
              </a:rPr>
              <a:t>online questions</a:t>
            </a:r>
            <a:endParaRPr sz="54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6.042 Lecture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CC0000"/>
      </a:accent2>
      <a:accent3>
        <a:srgbClr val="FFFFFF"/>
      </a:accent3>
      <a:accent4>
        <a:srgbClr val="000000"/>
      </a:accent4>
      <a:accent5>
        <a:srgbClr val="E2E2FF"/>
      </a:accent5>
      <a:accent6>
        <a:srgbClr val="B90000"/>
      </a:accent6>
      <a:hlink>
        <a:srgbClr val="CC0000"/>
      </a:hlink>
      <a:folHlink>
        <a:srgbClr val="0099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